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</p:sldMasterIdLst>
  <p:sldIdLst>
    <p:sldId id="257" r:id="rId2"/>
    <p:sldId id="258" r:id="rId3"/>
    <p:sldId id="259" r:id="rId4"/>
  </p:sldIdLst>
  <p:sldSz cx="12192000" cy="68580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rporate Edition" initials="CE" lastIdx="1" clrIdx="0">
    <p:extLst>
      <p:ext uri="{19B8F6BF-5375-455C-9EA6-DF929625EA0E}">
        <p15:presenceInfo xmlns:p15="http://schemas.microsoft.com/office/powerpoint/2012/main" userId="Corporate Edition" providerId="None"/>
      </p:ext>
    </p:extLst>
  </p:cmAuthor>
  <p:cmAuthor id="2" name="Thayada Saphangngern" initials="TS" lastIdx="1" clrIdx="1">
    <p:extLst>
      <p:ext uri="{19B8F6BF-5375-455C-9EA6-DF929625EA0E}">
        <p15:presenceInfo xmlns:p15="http://schemas.microsoft.com/office/powerpoint/2012/main" userId="S::thayada1982@r8way.onmicrosoft.com::52357dbd-d268-446f-95a0-8ebd214c4ec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4B4B"/>
    <a:srgbClr val="FFFF37"/>
    <a:srgbClr val="FF9900"/>
    <a:srgbClr val="FF0066"/>
    <a:srgbClr val="FF3300"/>
    <a:srgbClr val="EEB500"/>
    <a:srgbClr val="33CC33"/>
    <a:srgbClr val="00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8832968909491979E-2"/>
          <c:y val="2.8722569031661145E-3"/>
          <c:w val="0.96578083031635409"/>
          <c:h val="0.588598700782182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16 เมย 64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518F-4A5D-841B-283B5C95232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C95-4338-856C-C2A59CF37F68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BFA-4643-A791-E27267A2633D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605-4765-A1AE-48EBC54C4FD3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DC5-4938-8102-021F3C643393}"/>
              </c:ext>
            </c:extLst>
          </c:dPt>
          <c:dLbls>
            <c:dLbl>
              <c:idx val="0"/>
              <c:layout>
                <c:manualLayout>
                  <c:x val="-7.3389539208629619E-3"/>
                  <c:y val="-5.67001242045240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18F-4A5D-841B-283B5C952329}"/>
                </c:ext>
              </c:extLst>
            </c:dLbl>
            <c:dLbl>
              <c:idx val="1"/>
              <c:layout>
                <c:manualLayout>
                  <c:x val="-1.2789470121684228E-3"/>
                  <c:y val="-2.9822508169865202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18F-4A5D-841B-283B5C952329}"/>
                </c:ext>
              </c:extLst>
            </c:dLbl>
            <c:dLbl>
              <c:idx val="8"/>
              <c:layout>
                <c:manualLayout>
                  <c:x val="3.1452659660840495E-3"/>
                  <c:y val="-8.505018630678606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DC5-4938-8102-021F3C643393}"/>
                </c:ext>
              </c:extLst>
            </c:dLbl>
            <c:dLbl>
              <c:idx val="11"/>
              <c:layout>
                <c:manualLayout>
                  <c:x val="0"/>
                  <c:y val="-1.417503105113101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DC5-4938-8102-021F3C643393}"/>
                </c:ext>
              </c:extLst>
            </c:dLbl>
            <c:dLbl>
              <c:idx val="12"/>
              <c:layout>
                <c:manualLayout>
                  <c:x val="0"/>
                  <c:y val="-1.701003726135721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DC5-4938-8102-021F3C64339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Kanit" panose="00000500000000000000" pitchFamily="2" charset="-34"/>
                    <a:ea typeface="+mn-ea"/>
                    <a:cs typeface="Kanit" panose="00000500000000000000" pitchFamily="2" charset="-34"/>
                  </a:defRPr>
                </a:pPr>
                <a:endParaRPr lang="th-T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Sheet1!$A$2:$A$14</c:f>
              <c:strCache>
                <c:ptCount val="13"/>
                <c:pt idx="0">
                  <c:v>เขต 11</c:v>
                </c:pt>
                <c:pt idx="1">
                  <c:v>เขต 6</c:v>
                </c:pt>
                <c:pt idx="2">
                  <c:v>เขต 1</c:v>
                </c:pt>
                <c:pt idx="3">
                  <c:v>เขต 12</c:v>
                </c:pt>
                <c:pt idx="4">
                  <c:v>เขต 8</c:v>
                </c:pt>
                <c:pt idx="5">
                  <c:v>เขต 2</c:v>
                </c:pt>
                <c:pt idx="6">
                  <c:v>เขต 5</c:v>
                </c:pt>
                <c:pt idx="7">
                  <c:v>เขต 3</c:v>
                </c:pt>
                <c:pt idx="8">
                  <c:v>เขต 7</c:v>
                </c:pt>
                <c:pt idx="9">
                  <c:v>เขต 4</c:v>
                </c:pt>
                <c:pt idx="10">
                  <c:v>เขต 9</c:v>
                </c:pt>
                <c:pt idx="11">
                  <c:v>เขต 10</c:v>
                </c:pt>
                <c:pt idx="12">
                  <c:v>ประเทศ</c:v>
                </c:pt>
              </c:strCache>
            </c:strRef>
          </c:cat>
          <c:val>
            <c:numRef>
              <c:f>Sheet1!$B$2:$B$14</c:f>
              <c:numCache>
                <c:formatCode>_(* #,##0.00_);_(* \(#,##0.00\);_(* "-"??_);_(@_)</c:formatCode>
                <c:ptCount val="13"/>
                <c:pt idx="0">
                  <c:v>33.207614948225277</c:v>
                </c:pt>
                <c:pt idx="1">
                  <c:v>18.816264066531485</c:v>
                </c:pt>
                <c:pt idx="2">
                  <c:v>16.123565020440019</c:v>
                </c:pt>
                <c:pt idx="3">
                  <c:v>10.271926542724781</c:v>
                </c:pt>
                <c:pt idx="4">
                  <c:v>3.1136392210435333</c:v>
                </c:pt>
                <c:pt idx="5">
                  <c:v>2.8382734365329516</c:v>
                </c:pt>
                <c:pt idx="6">
                  <c:v>1.3607040248067943</c:v>
                </c:pt>
                <c:pt idx="7">
                  <c:v>1.2837121132924934</c:v>
                </c:pt>
                <c:pt idx="8">
                  <c:v>0.76602642268058652</c:v>
                </c:pt>
                <c:pt idx="9">
                  <c:v>0.675548635793633</c:v>
                </c:pt>
                <c:pt idx="10">
                  <c:v>0</c:v>
                </c:pt>
                <c:pt idx="11">
                  <c:v>0</c:v>
                </c:pt>
                <c:pt idx="12">
                  <c:v>8.2184421433140002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21-4627-B277-2D212055A5D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0"/>
        <c:overlap val="-4"/>
        <c:axId val="324158432"/>
        <c:axId val="332158960"/>
      </c:barChart>
      <c:catAx>
        <c:axId val="324158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Kanit" panose="00000500000000000000" pitchFamily="2" charset="-34"/>
                <a:ea typeface="+mn-ea"/>
                <a:cs typeface="Kanit" panose="00000500000000000000" pitchFamily="2" charset="-34"/>
              </a:defRPr>
            </a:pPr>
            <a:endParaRPr lang="th-TH"/>
          </a:p>
        </c:txPr>
        <c:crossAx val="332158960"/>
        <c:crosses val="autoZero"/>
        <c:auto val="1"/>
        <c:lblAlgn val="ctr"/>
        <c:lblOffset val="100"/>
        <c:noMultiLvlLbl val="0"/>
      </c:catAx>
      <c:valAx>
        <c:axId val="332158960"/>
        <c:scaling>
          <c:orientation val="minMax"/>
          <c:max val="100"/>
        </c:scaling>
        <c:delete val="1"/>
        <c:axPos val="l"/>
        <c:numFmt formatCode="General" sourceLinked="0"/>
        <c:majorTickMark val="none"/>
        <c:minorTickMark val="none"/>
        <c:tickLblPos val="nextTo"/>
        <c:crossAx val="32415843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19050">
      <a:solidFill>
        <a:schemeClr val="bg1">
          <a:lumMod val="65000"/>
        </a:schemeClr>
      </a:solidFill>
    </a:ln>
    <a:effectLst/>
  </c:spPr>
  <c:txPr>
    <a:bodyPr/>
    <a:lstStyle/>
    <a:p>
      <a:pPr>
        <a:defRPr sz="1400">
          <a:solidFill>
            <a:schemeClr val="tx1"/>
          </a:solidFill>
          <a:latin typeface="Kanit" panose="00000500000000000000" pitchFamily="2" charset="-34"/>
          <a:cs typeface="Kanit" panose="00000500000000000000" pitchFamily="2" charset="-34"/>
        </a:defRPr>
      </a:pPr>
      <a:endParaRPr lang="th-TH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4807414698162733E-2"/>
          <c:y val="0.21402112697627815"/>
          <c:w val="0.94323017543560539"/>
          <c:h val="0.406992585720766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16  เมย.64</c:v>
                </c:pt>
              </c:strCache>
            </c:strRef>
          </c:tx>
          <c:spPr>
            <a:solidFill>
              <a:srgbClr val="33CC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Kanit" panose="00000500000000000000" pitchFamily="2" charset="-34"/>
                    <a:ea typeface="+mn-ea"/>
                    <a:cs typeface="Kanit" panose="00000500000000000000" pitchFamily="2" charset="-34"/>
                  </a:defRPr>
                </a:pPr>
                <a:endParaRPr lang="th-TH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สสจ.สกลนคร</c:v>
                </c:pt>
                <c:pt idx="1">
                  <c:v>สสจ.อุดรธานี</c:v>
                </c:pt>
                <c:pt idx="2">
                  <c:v>สสจ.หนองบัวลำภู</c:v>
                </c:pt>
                <c:pt idx="3">
                  <c:v>สสจ.เลย</c:v>
                </c:pt>
                <c:pt idx="4">
                  <c:v>สสจ.หนองคาย</c:v>
                </c:pt>
                <c:pt idx="5">
                  <c:v>สสจ.นครพนม</c:v>
                </c:pt>
                <c:pt idx="6">
                  <c:v>สสจ.บึงกาฬ</c:v>
                </c:pt>
                <c:pt idx="7">
                  <c:v>สนง.เขต 8</c:v>
                </c:pt>
                <c:pt idx="8">
                  <c:v>รวมเขต 8</c:v>
                </c:pt>
              </c:strCache>
            </c:strRef>
          </c:cat>
          <c:val>
            <c:numRef>
              <c:f>Sheet1!$B$2:$B$10</c:f>
              <c:numCache>
                <c:formatCode>_(* #,##0.00_);_(* \(#,##0.00\);_(* "-"??_);_(@_)</c:formatCode>
                <c:ptCount val="9"/>
                <c:pt idx="0">
                  <c:v>17.494060872066392</c:v>
                </c:pt>
                <c:pt idx="1">
                  <c:v>1.9685110892438118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3.1136392210435337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B1-47FD-9EBA-3D0DE9420E2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9"/>
        <c:axId val="324184432"/>
        <c:axId val="18481520"/>
      </c:barChart>
      <c:catAx>
        <c:axId val="324184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Kanit" panose="00000500000000000000" pitchFamily="2" charset="-34"/>
                <a:ea typeface="+mn-ea"/>
                <a:cs typeface="Kanit" panose="00000500000000000000" pitchFamily="2" charset="-34"/>
              </a:defRPr>
            </a:pPr>
            <a:endParaRPr lang="th-TH"/>
          </a:p>
        </c:txPr>
        <c:crossAx val="18481520"/>
        <c:crossesAt val="0"/>
        <c:auto val="1"/>
        <c:lblAlgn val="ctr"/>
        <c:lblOffset val="100"/>
        <c:noMultiLvlLbl val="0"/>
      </c:catAx>
      <c:valAx>
        <c:axId val="18481520"/>
        <c:scaling>
          <c:orientation val="minMax"/>
          <c:max val="100"/>
          <c:min val="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Kanit" panose="00000500000000000000" pitchFamily="2" charset="-34"/>
                <a:ea typeface="+mn-ea"/>
                <a:cs typeface="Kanit" panose="00000500000000000000" pitchFamily="2" charset="-34"/>
              </a:defRPr>
            </a:pPr>
            <a:endParaRPr lang="th-TH"/>
          </a:p>
        </c:txPr>
        <c:crossAx val="32418443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28575">
      <a:solidFill>
        <a:schemeClr val="bg1">
          <a:lumMod val="65000"/>
        </a:schemeClr>
      </a:solidFill>
    </a:ln>
    <a:effectLst/>
  </c:spPr>
  <c:txPr>
    <a:bodyPr/>
    <a:lstStyle/>
    <a:p>
      <a:pPr>
        <a:defRPr sz="1050">
          <a:solidFill>
            <a:schemeClr val="tx1"/>
          </a:solidFill>
          <a:latin typeface="Kanit" panose="00000500000000000000" pitchFamily="2" charset="-34"/>
          <a:cs typeface="Kanit" panose="00000500000000000000" pitchFamily="2" charset="-34"/>
        </a:defRPr>
      </a:pPr>
      <a:endParaRPr lang="th-TH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0.42879</cdr:x>
      <cdr:y>0.10706</cdr:y>
    </cdr:from>
    <cdr:to>
      <cdr:x>0.65898</cdr:x>
      <cdr:y>0.25463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B17B0241-23E6-4A48-91EE-E80B5277BCB3}"/>
            </a:ext>
          </a:extLst>
        </cdr:cNvPr>
        <cdr:cNvSpPr txBox="1"/>
      </cdr:nvSpPr>
      <cdr:spPr>
        <a:xfrm xmlns:a="http://schemas.openxmlformats.org/drawingml/2006/main">
          <a:off x="5227796" y="328474"/>
          <a:ext cx="2806496" cy="452762"/>
        </a:xfrm>
        <a:prstGeom xmlns:a="http://schemas.openxmlformats.org/drawingml/2006/main" prst="rect">
          <a:avLst/>
        </a:prstGeom>
        <a:solidFill xmlns:a="http://schemas.openxmlformats.org/drawingml/2006/main">
          <a:srgbClr val="FFFF37"/>
        </a:solidFill>
        <a:ln xmlns:a="http://schemas.openxmlformats.org/drawingml/2006/main" w="57150">
          <a:prstDash val="sysDash"/>
        </a:ln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h-TH" sz="2000" b="0" dirty="0">
              <a:solidFill>
                <a:schemeClr val="tx1"/>
              </a:solidFill>
              <a:latin typeface="Kanit" panose="00000500000000000000" pitchFamily="2" charset="-34"/>
              <a:cs typeface="Kanit" panose="00000500000000000000" pitchFamily="2" charset="-34"/>
            </a:rPr>
            <a:t>เปรียบเทียบระดับเขต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0.37568</cdr:x>
      <cdr:y>0.0764</cdr:y>
    </cdr:from>
    <cdr:to>
      <cdr:x>0.64596</cdr:x>
      <cdr:y>0.23245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AC1B74C2-D81D-422C-9E60-E1B94C8C3AEF}"/>
            </a:ext>
          </a:extLst>
        </cdr:cNvPr>
        <cdr:cNvSpPr txBox="1"/>
      </cdr:nvSpPr>
      <cdr:spPr>
        <a:xfrm xmlns:a="http://schemas.openxmlformats.org/drawingml/2006/main">
          <a:off x="4580282" y="209499"/>
          <a:ext cx="3295254" cy="427932"/>
        </a:xfrm>
        <a:prstGeom xmlns:a="http://schemas.openxmlformats.org/drawingml/2006/main" prst="rect">
          <a:avLst/>
        </a:prstGeom>
        <a:solidFill xmlns:a="http://schemas.openxmlformats.org/drawingml/2006/main">
          <a:srgbClr val="00CC00"/>
        </a:solidFill>
        <a:ln xmlns:a="http://schemas.openxmlformats.org/drawingml/2006/main" w="57150">
          <a:prstDash val="sysDash"/>
        </a:ln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th-TH" sz="2000" b="0" dirty="0">
              <a:solidFill>
                <a:schemeClr val="tx1"/>
              </a:solidFill>
              <a:latin typeface="Kanit" panose="00000500000000000000" pitchFamily="2" charset="-34"/>
              <a:cs typeface="Kanit" panose="00000500000000000000" pitchFamily="2" charset="-34"/>
            </a:rPr>
            <a:t>ระดับ สสจ. รวม สนง.เขต 8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97875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88442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29038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3414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1232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9136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5694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4173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18729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634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7568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D9895-1828-498B-A95B-4E9E90B8C7F0}" type="datetimeFigureOut">
              <a:rPr lang="th-TH" smtClean="0"/>
              <a:t>17/04/64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1EC6E-0421-4D87-BA4F-7222E5594F4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77672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ตัวแทนเนื้อหา 5">
            <a:extLst>
              <a:ext uri="{FF2B5EF4-FFF2-40B4-BE49-F238E27FC236}">
                <a16:creationId xmlns:a16="http://schemas.microsoft.com/office/drawing/2014/main" id="{E6402A61-5492-4ED8-8C18-3E44CF0136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4483579"/>
              </p:ext>
            </p:extLst>
          </p:nvPr>
        </p:nvGraphicFramePr>
        <p:xfrm>
          <a:off x="-1" y="1047565"/>
          <a:ext cx="12192000" cy="3068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666726" y="3444388"/>
            <a:ext cx="4953491" cy="553998"/>
          </a:xfrm>
          <a:prstGeom prst="rect">
            <a:avLst/>
          </a:prstGeom>
          <a:solidFill>
            <a:srgbClr val="FFFF37"/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90500"/>
            <a:bevelB w="88900" h="1524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th-TH" sz="1500" dirty="0">
                <a:solidFill>
                  <a:srgbClr val="FF0000"/>
                </a:solidFill>
                <a:latin typeface="Kanit" panose="00000500000000000000" pitchFamily="2" charset="-34"/>
                <a:cs typeface="Kanit" panose="00000500000000000000" pitchFamily="2" charset="-34"/>
              </a:rPr>
              <a:t>ร้อยละการเบิกจ่ายของ เขตสุขภาพที่ 8 (</a:t>
            </a:r>
            <a:r>
              <a:rPr lang="en-US" sz="1500" dirty="0">
                <a:solidFill>
                  <a:srgbClr val="FF0000"/>
                </a:solidFill>
                <a:latin typeface="Kanit" panose="00000500000000000000" pitchFamily="2" charset="-34"/>
                <a:cs typeface="Kanit" panose="00000500000000000000" pitchFamily="2" charset="-34"/>
              </a:rPr>
              <a:t>PO</a:t>
            </a:r>
            <a:r>
              <a:rPr lang="th-TH" sz="1500" dirty="0">
                <a:solidFill>
                  <a:srgbClr val="FF0000"/>
                </a:solidFill>
                <a:latin typeface="Kanit" panose="00000500000000000000" pitchFamily="2" charset="-34"/>
                <a:cs typeface="Kanit" panose="00000500000000000000" pitchFamily="2" charset="-34"/>
              </a:rPr>
              <a:t>+เบิกจ่าย) ทั้งสิ้น  </a:t>
            </a:r>
          </a:p>
          <a:p>
            <a:pPr algn="ctr"/>
            <a:r>
              <a:rPr lang="th-TH" sz="1500" dirty="0">
                <a:solidFill>
                  <a:srgbClr val="FF0000"/>
                </a:solidFill>
                <a:latin typeface="Kanit" panose="00000500000000000000" pitchFamily="2" charset="-34"/>
                <a:cs typeface="Kanit" panose="00000500000000000000" pitchFamily="2" charset="-34"/>
              </a:rPr>
              <a:t>           ร้อยละ 3.11 เป็นลำดับที่ 5 ของประเทศ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0" y="0"/>
            <a:ext cx="12192000" cy="1162975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>
                <a:latin typeface="Kanit" panose="00000500000000000000" pitchFamily="2" charset="-34"/>
                <a:cs typeface="Kanit" panose="00000500000000000000" pitchFamily="2" charset="-34"/>
              </a:rPr>
              <a:t>รายงานสถานการณ์ใช้จ่ายเงินงบประมาณรายจ่ายประจำปี พ.ศ. 2564 (งบกลาง)</a:t>
            </a:r>
          </a:p>
          <a:p>
            <a:pPr algn="ctr"/>
            <a:r>
              <a:rPr lang="th-TH" sz="2000" dirty="0">
                <a:latin typeface="Kanit" panose="00000500000000000000" pitchFamily="2" charset="-34"/>
                <a:cs typeface="Kanit" panose="00000500000000000000" pitchFamily="2" charset="-34"/>
              </a:rPr>
              <a:t>ค่าใช้จ่ายในการบรรเทา แก้ไขปัญหา และเยียวยา ผู้ที่ได้รับผลกระทบจากการระบาดของโรคติดเชื้อไวรัสโค</a:t>
            </a:r>
            <a:r>
              <a:rPr lang="th-TH" sz="2000" dirty="0" err="1">
                <a:latin typeface="Kanit" panose="00000500000000000000" pitchFamily="2" charset="-34"/>
                <a:cs typeface="Kanit" panose="00000500000000000000" pitchFamily="2" charset="-34"/>
              </a:rPr>
              <a:t>โร</a:t>
            </a:r>
            <a:r>
              <a:rPr lang="th-TH" sz="2000" dirty="0">
                <a:latin typeface="Kanit" panose="00000500000000000000" pitchFamily="2" charset="-34"/>
                <a:cs typeface="Kanit" panose="00000500000000000000" pitchFamily="2" charset="-34"/>
              </a:rPr>
              <a:t>นา 2019 </a:t>
            </a:r>
            <a:r>
              <a:rPr lang="th-TH" sz="2000" dirty="0">
                <a:solidFill>
                  <a:schemeClr val="accent4"/>
                </a:solidFill>
                <a:latin typeface="Kanit" panose="00000500000000000000" pitchFamily="2" charset="-34"/>
                <a:cs typeface="Kanit" panose="00000500000000000000" pitchFamily="2" charset="-34"/>
              </a:rPr>
              <a:t>ข้อมูลจากระบบ </a:t>
            </a:r>
            <a:r>
              <a:rPr lang="en-US" sz="2000" dirty="0">
                <a:solidFill>
                  <a:schemeClr val="accent4"/>
                </a:solidFill>
                <a:latin typeface="Kanit" panose="00000500000000000000" pitchFamily="2" charset="-34"/>
                <a:cs typeface="Kanit" panose="00000500000000000000" pitchFamily="2" charset="-34"/>
              </a:rPr>
              <a:t>GFMIS </a:t>
            </a:r>
            <a:r>
              <a:rPr lang="th-TH" sz="2000" dirty="0">
                <a:solidFill>
                  <a:schemeClr val="accent4"/>
                </a:solidFill>
                <a:latin typeface="Kanit" panose="00000500000000000000" pitchFamily="2" charset="-34"/>
                <a:cs typeface="Kanit" panose="00000500000000000000" pitchFamily="2" charset="-34"/>
              </a:rPr>
              <a:t>ณ วันที่ 16 เมษายน 2564</a:t>
            </a:r>
          </a:p>
        </p:txBody>
      </p:sp>
      <p:graphicFrame>
        <p:nvGraphicFramePr>
          <p:cNvPr id="5" name="แผนภูมิ 4">
            <a:extLst>
              <a:ext uri="{FF2B5EF4-FFF2-40B4-BE49-F238E27FC236}">
                <a16:creationId xmlns:a16="http://schemas.microsoft.com/office/drawing/2014/main" id="{3FA637EA-B293-4EA5-A152-9B62D331D2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3794265"/>
              </p:ext>
            </p:extLst>
          </p:nvPr>
        </p:nvGraphicFramePr>
        <p:xfrm>
          <a:off x="0" y="4115724"/>
          <a:ext cx="12192000" cy="2742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3AC9E219-F74D-4C5B-B224-E95AAB6144B6}"/>
              </a:ext>
            </a:extLst>
          </p:cNvPr>
          <p:cNvSpPr txBox="1"/>
          <p:nvPr/>
        </p:nvSpPr>
        <p:spPr>
          <a:xfrm>
            <a:off x="8889506" y="6427433"/>
            <a:ext cx="305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000099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หมายเหตุ </a:t>
            </a:r>
            <a:r>
              <a:rPr lang="en-US" sz="1600" b="1" dirty="0">
                <a:solidFill>
                  <a:srgbClr val="000099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: </a:t>
            </a:r>
            <a:r>
              <a:rPr lang="th-TH" sz="1600" b="1" dirty="0">
                <a:solidFill>
                  <a:srgbClr val="000099"/>
                </a:solidFill>
                <a:latin typeface="TH Niramit AS" panose="02000506000000020004" pitchFamily="2" charset="-34"/>
                <a:cs typeface="TH Niramit AS" panose="02000506000000020004" pitchFamily="2" charset="-34"/>
              </a:rPr>
              <a:t>งวดที่ 1 โอนวันที่ 31 มีนาคม 2564</a:t>
            </a:r>
          </a:p>
        </p:txBody>
      </p:sp>
    </p:spTree>
    <p:extLst>
      <p:ext uri="{BB962C8B-B14F-4D97-AF65-F5344CB8AC3E}">
        <p14:creationId xmlns:p14="http://schemas.microsoft.com/office/powerpoint/2010/main" val="2275527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090730AD-DC6C-416B-930F-326D4080F9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97" t="8889" r="19844" b="3889"/>
          <a:stretch/>
        </p:blipFill>
        <p:spPr>
          <a:xfrm>
            <a:off x="1" y="261257"/>
            <a:ext cx="12192000" cy="6177643"/>
          </a:xfrm>
          <a:prstGeom prst="rect">
            <a:avLst/>
          </a:prstGeom>
        </p:spPr>
      </p:pic>
      <p:sp>
        <p:nvSpPr>
          <p:cNvPr id="9" name="กล่องข้อความ 8">
            <a:extLst>
              <a:ext uri="{FF2B5EF4-FFF2-40B4-BE49-F238E27FC236}">
                <a16:creationId xmlns:a16="http://schemas.microsoft.com/office/drawing/2014/main" id="{35A9A1E6-A5B2-4116-B90E-7C92CA09E3B5}"/>
              </a:ext>
            </a:extLst>
          </p:cNvPr>
          <p:cNvSpPr txBox="1"/>
          <p:nvPr/>
        </p:nvSpPr>
        <p:spPr>
          <a:xfrm>
            <a:off x="7962900" y="6438900"/>
            <a:ext cx="388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/>
              <a:t>กลุ่มงานวิเคราะห์ประเมินผลงบประมาณ กองบริหารการคลัง สป.</a:t>
            </a:r>
          </a:p>
        </p:txBody>
      </p:sp>
      <p:sp>
        <p:nvSpPr>
          <p:cNvPr id="8" name="Rectangle: Rounded Corners 1">
            <a:extLst>
              <a:ext uri="{FF2B5EF4-FFF2-40B4-BE49-F238E27FC236}">
                <a16:creationId xmlns:a16="http://schemas.microsoft.com/office/drawing/2014/main" id="{20E1F9B1-E88A-4C53-A1CB-C32397DC269C}"/>
              </a:ext>
            </a:extLst>
          </p:cNvPr>
          <p:cNvSpPr/>
          <p:nvPr/>
        </p:nvSpPr>
        <p:spPr>
          <a:xfrm>
            <a:off x="331524" y="4419601"/>
            <a:ext cx="11620989" cy="304800"/>
          </a:xfrm>
          <a:prstGeom prst="roundRect">
            <a:avLst/>
          </a:prstGeom>
          <a:noFill/>
          <a:ln w="571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10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6918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3B9D22ED-FDFF-4724-AF10-5DF08ACE3E74}"/>
              </a:ext>
            </a:extLst>
          </p:cNvPr>
          <p:cNvSpPr txBox="1"/>
          <p:nvPr/>
        </p:nvSpPr>
        <p:spPr>
          <a:xfrm>
            <a:off x="8305800" y="6519446"/>
            <a:ext cx="3886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dirty="0"/>
              <a:t>กลุ่มงานวิเคราะห์ประเมินผลงบประมาณ กองบริหารการคลัง สป.</a:t>
            </a:r>
          </a:p>
        </p:txBody>
      </p:sp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3FE7A1A2-C8B6-48BE-8194-B4354F3A30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589" t="6508" r="13571" b="31904"/>
          <a:stretch/>
        </p:blipFill>
        <p:spPr>
          <a:xfrm>
            <a:off x="76201" y="326572"/>
            <a:ext cx="11887199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732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1056</TotalTime>
  <Words>116</Words>
  <Application>Microsoft Office PowerPoint</Application>
  <PresentationFormat>แบบจอกว้าง</PresentationFormat>
  <Paragraphs>14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Kanit</vt:lpstr>
      <vt:lpstr>TH Niramit AS</vt:lpstr>
      <vt:lpstr>Office Theme</vt:lpstr>
      <vt:lpstr>งานนำเสนอ PowerPoint</vt:lpstr>
      <vt:lpstr>งานนำเสนอ PowerPoint</vt:lpstr>
      <vt:lpstr>งานนำเสนอ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Corporate Edition</dc:creator>
  <cp:lastModifiedBy>Corporate Edition</cp:lastModifiedBy>
  <cp:revision>196</cp:revision>
  <cp:lastPrinted>2020-06-15T03:11:15Z</cp:lastPrinted>
  <dcterms:created xsi:type="dcterms:W3CDTF">2020-04-13T14:12:27Z</dcterms:created>
  <dcterms:modified xsi:type="dcterms:W3CDTF">2021-04-17T09:21:29Z</dcterms:modified>
</cp:coreProperties>
</file>